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82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5" r:id="rId16"/>
    <p:sldId id="296" r:id="rId17"/>
    <p:sldId id="291" r:id="rId18"/>
    <p:sldId id="289" r:id="rId19"/>
    <p:sldId id="292" r:id="rId20"/>
    <p:sldId id="301" r:id="rId21"/>
    <p:sldId id="294" r:id="rId22"/>
    <p:sldId id="300" r:id="rId23"/>
    <p:sldId id="297" r:id="rId24"/>
    <p:sldId id="293" r:id="rId25"/>
    <p:sldId id="298" r:id="rId26"/>
    <p:sldId id="299" r:id="rId27"/>
    <p:sldId id="266" r:id="rId2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3" autoAdjust="0"/>
    <p:restoredTop sz="90335" autoAdjust="0"/>
  </p:normalViewPr>
  <p:slideViewPr>
    <p:cSldViewPr snapToGrid="0">
      <p:cViewPr varScale="1">
        <p:scale>
          <a:sx n="189" d="100"/>
          <a:sy n="189" d="100"/>
        </p:scale>
        <p:origin x="882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9E5240D8-F96C-EA9B-275C-D403CC3ED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433F7C55-691B-3D16-C51F-DB263A0889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3C5992BD-5A18-F2AF-AB40-D7D6D665D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73B0F598-FB99-BCD6-9BE9-4A66DAC313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93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E9FDB9B4-FB1F-8B17-F8C0-25553F1B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8AC29FC4-A826-45A1-DCEA-F1E3A173B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6F9095F0-C188-0DF6-E28C-41348DE1E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0860BF6D-2E8F-30F1-1473-6533FA477F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554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7D6102B-2C43-493F-342B-FAB1ED14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F3E1C713-DE34-9C46-D060-986F919F7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EAD2A1F7-8B70-4EEF-4531-04C12F572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C3343F8-0168-C64B-E311-B2B7D47029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58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5DF4C57E-176A-2C50-A244-DF813DE2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E5A6F9EE-107F-C1AB-D2A7-CE093F592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38598133-88C0-8632-A20D-F2E0CB7F11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F1528FEA-ABB1-AAA9-020C-34DB278E0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12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75B12F0C-3CCF-E140-908E-970496E1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CDF87BBA-E45F-FF46-4BE5-B69A36480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DD58E00C-4267-2DFB-DE15-AC27C46AA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DAECA56-ED8E-10A5-ADB0-87413C60C2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66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A613565F-BFE1-3E79-2E38-2F2AFD8D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E884E507-FC7E-8C8B-6245-4FD04DF17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B2064805-E204-FC6C-9E2B-D55477F09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993D34F0-7C31-BD32-05C1-565DC50BB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481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352883EB-D698-3E2E-DBC5-202C6EB39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F8C3F7E9-63E0-AA0D-C076-176E48E85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6987BFC7-1682-E00D-D25B-9E4E3BBA1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D47009B-752B-00B7-90C8-E686A60ABE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10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D0DE5DC-0070-6F3D-C8DB-886315E69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79DB0392-B6B9-82AE-E9F4-94835EDBA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8E86624B-F0AC-A562-9EC6-A110E7BF6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D891DB73-9F7A-C5AF-A2ED-951C116BF0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60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280DA8A-F71F-B311-5D2B-1AF58BA8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950733CE-583B-AE75-209D-22F9A0DFBA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561DDF54-EF82-E697-F3B7-22F66295D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5DF201D6-5F18-0F61-B1B4-D90C903B06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079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450820D-779F-1968-9C3E-5D98870D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5878ADCA-6BA0-0CCC-1CB6-CB0090DCB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3AA8A4DC-3438-FE96-9F92-DC34E376A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21C45A42-BAD5-C5D9-3D8C-4AD2560A5C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28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27DE0517-66D5-6802-1441-B5C5D612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EE1BCF4F-73BD-582D-AAE7-2D9D0505E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A28D2B7E-9FFD-AE70-3CD9-B3280B3C91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7E9B8FBE-03DC-15D8-2BAB-F5B7FE9FD5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727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BC09A2D4-EE90-7AE4-1AE7-E8FCBB715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02DFD9E9-1ED9-F767-31E8-299F7F550F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59D4B5F1-1176-D755-3963-FBA028CBB0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A55B6A1-7DD8-FE30-DD44-7BA8F8EFB9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608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E14B4776-F11E-2F0C-894A-48B101744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F94E131D-E357-46EC-A12A-3DE92562A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E5F4AD82-6725-B575-4E3E-9ADD9D168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B6D7BDAD-428A-2529-5E19-D03174644D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9844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A01DA134-FE2B-462A-3285-28114DA2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A5F7F68F-BA69-A495-A59B-49C3A0A30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F7780D67-9344-D282-03D4-9EB6084EF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43C2FE10-97BF-B4DA-A511-AD07B3DDA2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848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793A2B9-5D5D-BE35-20D8-EF20488C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B59F68B5-A71E-6055-7625-5CF21945E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2D5CB05D-D971-8D8B-D627-B74D20F1EA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B0C0A91-51EA-7E7E-DABF-3858971F94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82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50BF3D37-2F21-48AE-EB5A-C0771CCC2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1BC417BB-2A9F-508A-0E53-224006CF60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E2D776DA-8726-9537-A50E-F5637BCBC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5488C5F9-9FA9-6856-9BAF-2E5AAD1CB3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609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BB45642D-22C8-88C6-16C8-9C3F9DC8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476350B9-AB60-73B4-C7F0-628DD3DF5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74345F91-7141-CC3B-0A1F-6D2BCD3B7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B9F23769-67B8-EE9E-D74E-5A58553D50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75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7E0D339F-4FC6-38C2-AF38-BE4C4FE1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A5E38181-DD7B-4590-8728-1AB08EABEA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C33AB237-3E9C-FFDC-B75D-80EDBCF59C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D9CEA382-9F98-CBBF-AB23-437736F8CB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21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13E031A-A41B-1A7D-6A1E-2EEF64F35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F107BEAD-69BB-EEB0-4503-960D9C2F4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6D79AD4F-0677-99D3-A42D-5B10FECE2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E4CCE43D-6BE2-F03E-5C99-70B004C298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181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584A70F5-4B44-3DCD-87AB-E54ACF24D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B111F930-398E-DE77-C017-3F516B24E9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8B3E5853-036B-FEB0-DA9D-7B9F9CF74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3D3826DF-684D-F267-222A-54DF91482E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449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3A5CD3E0-6D0A-9AC3-04D9-17478B03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>
            <a:extLst>
              <a:ext uri="{FF2B5EF4-FFF2-40B4-BE49-F238E27FC236}">
                <a16:creationId xmlns:a16="http://schemas.microsoft.com/office/drawing/2014/main" id="{5D0B4C30-E557-9ECB-26AF-AF7CCD108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>
            <a:extLst>
              <a:ext uri="{FF2B5EF4-FFF2-40B4-BE49-F238E27FC236}">
                <a16:creationId xmlns:a16="http://schemas.microsoft.com/office/drawing/2014/main" id="{AD3EA297-5467-959E-3817-6759ADD59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g25c099360e7_3_227:notes">
            <a:extLst>
              <a:ext uri="{FF2B5EF4-FFF2-40B4-BE49-F238E27FC236}">
                <a16:creationId xmlns:a16="http://schemas.microsoft.com/office/drawing/2014/main" id="{CFBD5AC6-0E75-35EB-D324-BCF44E239D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36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171977" y="1055397"/>
            <a:ext cx="4859621" cy="1675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-FR" dirty="0"/>
              <a:t>Optimisez la gestion des données d’une boutique avec R ou Python</a:t>
            </a:r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Elodie Blondeau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Parcours Data Analyst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/>
              <a:t>Novembre 2024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71EA5A-1928-5434-15FA-6328F984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6" y="1340765"/>
            <a:ext cx="3929541" cy="2333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747DB57B-C7A8-665B-6EBD-B584343E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7F83FE32-D15C-0F73-610D-E03567441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0F191FD7-6FA5-55AF-0CA4-B86A3D94F6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Liaison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Erreur: Il y a 91 doublons dans la colonne </a:t>
            </a:r>
            <a:r>
              <a:rPr lang="fr-FR" sz="1200" dirty="0" err="1"/>
              <a:t>id_web</a:t>
            </a: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E1424986-0469-0813-0001-AEBAEE9F401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6BB21D48-AE97-43A9-2B1F-7D19CEB56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DBFE2F-C97B-32D5-16C7-310084FC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56E049-674D-081C-1FA1-11ACF2B86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0" y="1688564"/>
            <a:ext cx="2473536" cy="14165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93CBFE-146B-53B3-D2DA-796619EE5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997" y="1688564"/>
            <a:ext cx="4489656" cy="14065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A4A473-0215-258F-1E35-5224765E1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05" y="3220575"/>
            <a:ext cx="3152942" cy="140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9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0A0522BB-4A11-5FEA-1089-92EAEE0C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7D0544DB-FFA8-F170-4876-5654B4043B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Rapprochement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22C6E366-BA30-933B-08A0-19FC11F69C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Fusion des fichiers ERP et Liaison: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Fusion des fichiers </a:t>
            </a:r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df_merge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et </a:t>
            </a:r>
            <a:r>
              <a:rPr lang="fr-F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df_web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65DC5B31-6AEC-8912-143E-DE2BBD90215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F2D1CED3-9EF2-D2F3-406C-507E35F716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33C5C23-2646-9B99-2D62-F37CA546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D199FB7-BFE0-21F1-B0F7-377807D8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" y="1619211"/>
            <a:ext cx="3092451" cy="6490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6E3091-3CC0-EA14-160E-0818C937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" y="2431541"/>
            <a:ext cx="819151" cy="11542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011AE5-E226-03A5-4D56-BB309B380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49" y="2930051"/>
            <a:ext cx="3092451" cy="6324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266B043-1AB6-E59C-1EBE-CB3B9B2D07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02" t="-4591" r="18310" b="4591"/>
          <a:stretch/>
        </p:blipFill>
        <p:spPr>
          <a:xfrm>
            <a:off x="190500" y="3572662"/>
            <a:ext cx="3570212" cy="4195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6B5D5E5-7D6B-DA2A-03B9-80D220499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48" y="3945609"/>
            <a:ext cx="819151" cy="15428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964B8A1-6743-CF59-F971-13E614BA1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08" y="4137186"/>
            <a:ext cx="2187683" cy="153277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222B298-2F53-9E74-06B9-68E1FE5A7B6F}"/>
              </a:ext>
            </a:extLst>
          </p:cNvPr>
          <p:cNvSpPr txBox="1"/>
          <p:nvPr/>
        </p:nvSpPr>
        <p:spPr>
          <a:xfrm>
            <a:off x="4179806" y="1591302"/>
            <a:ext cx="283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Création d’un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df_merge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fusion des 825 lignes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9A7D55-09C7-B2F4-2E53-2CB2A83764B3}"/>
              </a:ext>
            </a:extLst>
          </p:cNvPr>
          <p:cNvSpPr txBox="1"/>
          <p:nvPr/>
        </p:nvSpPr>
        <p:spPr>
          <a:xfrm>
            <a:off x="4179806" y="2875912"/>
            <a:ext cx="32750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Création d’un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df_final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fusion de 714 lignes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111 lignes sans correspondances (108 qui avaient une valeur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onsale_web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=0 et 3 avec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onsale_web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=1 mais qui n’avaient pas d’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id_web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253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EC047351-747F-DC2A-5A30-FB74CF908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7EC8B609-EFD9-6A5F-3B95-7F3CE0C92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1217AFC4-3A68-1BFC-A524-4411CAAFE6D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Calcul du CA par produit et du CA total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 par produit</a:t>
            </a:r>
            <a:r>
              <a:rPr lang="fr-FR" sz="1200" dirty="0"/>
              <a:t>: création d’une colonne présentant le chiffre d’affaires par produit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 total</a:t>
            </a:r>
            <a:r>
              <a:rPr lang="fr-FR" sz="1200" dirty="0"/>
              <a:t>: 143 680,10 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94600440-73EA-3788-1495-FD1A5595DB8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0DF70E24-15C3-1A78-90B5-324F166126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5E91038-D81D-41DC-8ADC-E9DD3D1A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069472-DA1D-7DCD-A166-79B81AA8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874"/>
          <a:stretch/>
        </p:blipFill>
        <p:spPr>
          <a:xfrm>
            <a:off x="674758" y="2222500"/>
            <a:ext cx="4267321" cy="10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06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958DD6D3-DA4A-BD98-62E1-8079511B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DAB14146-FBE8-1053-C53F-F4418C51DB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0CAC845C-0717-86F6-EE78-E4E94905BEA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Top 20 des articles en chiffre d’affaires	       	          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A1882406-8D07-6AFC-447D-E31E7FE5C8D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41BFCDA5-AA05-C725-259F-96C2F345F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501A0C-99CF-D1FA-48BF-A6203E6A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039A5F9-6568-66C1-7054-275A5954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652422"/>
            <a:ext cx="3660159" cy="26052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37CD15-5B8C-A40C-4CE9-736F85B4B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218" y="1314450"/>
            <a:ext cx="3194897" cy="299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53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99F70EE1-3352-3139-C269-949255FBA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9E00415C-8910-8860-9830-26230E3965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046287BA-3B81-021E-BD02-135271DDEA6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9723" y="1065888"/>
            <a:ext cx="6978592" cy="376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fr-FR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Top 20 des articles en nombre de ventes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Ø"/>
            </a:pPr>
            <a:r>
              <a:rPr lang="fr-FR" sz="1000" dirty="0"/>
              <a:t>2 articles en commun avec le top 20 des articles en chiffre d’affaires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D6B54369-06A9-971E-91F2-9A9ED293665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D1D03488-C9F0-302F-C59A-B1F8624064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7CE78F-096B-ED22-F1CD-31F283C8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D952FA3-827E-DF48-F749-17572CC9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7"/>
          <a:stretch/>
        </p:blipFill>
        <p:spPr>
          <a:xfrm>
            <a:off x="3905366" y="1386056"/>
            <a:ext cx="2933699" cy="29540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06233D-701E-D3F4-98D1-FF315BDD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3" y="1711974"/>
            <a:ext cx="3240694" cy="24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7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DEBD24B1-CE75-79C3-23BD-584B3B71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B7F24441-BB05-8D5E-3019-CF78D239BB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B7DBCEBB-C737-3874-73AB-7E3FFA17F13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9723" y="93464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23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Top 5 des articles en nombre de ventes</a:t>
            </a: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23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99891CEC-02E1-DA8A-0EC0-BA6EC172300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066CA276-D5E3-2E50-CEE9-4F7BB1C381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0429BA-2A78-71E8-37E4-849E53EF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7E36C-F773-156B-6FAE-BBC022BD4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8" y="3130031"/>
            <a:ext cx="3504204" cy="10025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1B43C9-9273-7614-7328-B82A6BA7D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86" y="1232319"/>
            <a:ext cx="2311798" cy="183320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0C62F0-2407-CF92-CE6C-080DAFAB2712}"/>
              </a:ext>
            </a:extLst>
          </p:cNvPr>
          <p:cNvSpPr txBox="1"/>
          <p:nvPr/>
        </p:nvSpPr>
        <p:spPr>
          <a:xfrm>
            <a:off x="4364095" y="863424"/>
            <a:ext cx="2954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Articles sans aucune ve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nte</a:t>
            </a:r>
            <a:endParaRPr lang="fr-FR" sz="1400" dirty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C79296-05A6-D9E6-B477-362825EC72F9}"/>
              </a:ext>
            </a:extLst>
          </p:cNvPr>
          <p:cNvSpPr txBox="1"/>
          <p:nvPr/>
        </p:nvSpPr>
        <p:spPr>
          <a:xfrm>
            <a:off x="584200" y="4476750"/>
            <a:ext cx="316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y a 25 articles sans aucune vente, dont 3 avec du stock.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AA345E-255E-57A0-671B-DB7C38F65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095" y="1232319"/>
            <a:ext cx="3454817" cy="3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8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520EB5F1-7B6B-0F77-DFA7-5E4882B9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665FA999-9613-4BC8-DB70-E2D16F712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3DA80E69-EF8F-74F0-AE25-A564748341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4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du 20/80 des ventes en quantité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4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du 80/20 des ventes en quantité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2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D6D03814-E6B6-1E2D-8916-2C2F2004424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6C0DBE33-EEA9-CF42-D148-2EDD4E1DFE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866B9E5-22B8-2ABD-5460-AFF12196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E8A6E32-DEEB-365B-FB51-ABF42292C94A}"/>
              </a:ext>
            </a:extLst>
          </p:cNvPr>
          <p:cNvSpPr txBox="1"/>
          <p:nvPr/>
        </p:nvSpPr>
        <p:spPr>
          <a:xfrm>
            <a:off x="325509" y="2763578"/>
            <a:ext cx="342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433 articles représentent 80% des ventes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52,48% des articles représentent 80% des ventes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BFE1466-E38A-065B-8637-E07E25C427C3}"/>
              </a:ext>
            </a:extLst>
          </p:cNvPr>
          <p:cNvSpPr txBox="1"/>
          <p:nvPr/>
        </p:nvSpPr>
        <p:spPr>
          <a:xfrm>
            <a:off x="325509" y="1769486"/>
            <a:ext cx="366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75 articles représentent 20% des ventes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9,09% des articles représentent 20% des ventes</a:t>
            </a:r>
          </a:p>
        </p:txBody>
      </p:sp>
    </p:spTree>
    <p:extLst>
      <p:ext uri="{BB962C8B-B14F-4D97-AF65-F5344CB8AC3E}">
        <p14:creationId xmlns:p14="http://schemas.microsoft.com/office/powerpoint/2010/main" val="341893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962E75A2-6A10-D1C5-F629-566259D9D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F6011F08-DCDB-6E39-4C2A-A39122411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0DCCE4FB-AA37-E986-EFA3-3C5CC1328B2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des prix des produits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000" dirty="0"/>
              <a:t>50% des prix sont compris entre 14,50e et 42 euros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000" dirty="0"/>
              <a:t>75% des prix sont compris entre -20e et 42 euros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000" dirty="0">
                <a:solidFill>
                  <a:schemeClr val="tx1"/>
                </a:solidFill>
              </a:rPr>
              <a:t>Les </a:t>
            </a:r>
            <a:r>
              <a:rPr lang="fr-FR" sz="1000" dirty="0" err="1">
                <a:solidFill>
                  <a:schemeClr val="tx1"/>
                </a:solidFill>
              </a:rPr>
              <a:t>outliers</a:t>
            </a:r>
            <a:r>
              <a:rPr lang="fr-FR" sz="1000" dirty="0">
                <a:solidFill>
                  <a:schemeClr val="tx1"/>
                </a:solidFill>
              </a:rPr>
              <a:t> sont supérieurs à 83 euros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05C8E2A2-D32E-3ECF-57C3-E722C3F6866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13D53FCA-D3A9-BB7A-6783-5CD1E24D57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14A112-2A6D-9EA5-A720-68221785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C33357-DD23-86BA-AF39-F903AA6D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3" y="1704910"/>
            <a:ext cx="2956077" cy="21940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4D073A-2F12-BA72-D68B-DE99C9D81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600" y="1800974"/>
            <a:ext cx="3306425" cy="117176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95BE8E-41B6-4023-FC77-39E6B28ED777}"/>
              </a:ext>
            </a:extLst>
          </p:cNvPr>
          <p:cNvSpPr txBox="1"/>
          <p:nvPr/>
        </p:nvSpPr>
        <p:spPr>
          <a:xfrm>
            <a:off x="3143250" y="2972737"/>
            <a:ext cx="378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Moyenne des prix: 32,18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Médiane: 24,30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Q1: 14,50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Q3: 42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Min: -20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Max: 225</a:t>
            </a:r>
          </a:p>
        </p:txBody>
      </p:sp>
    </p:spTree>
    <p:extLst>
      <p:ext uri="{BB962C8B-B14F-4D97-AF65-F5344CB8AC3E}">
        <p14:creationId xmlns:p14="http://schemas.microsoft.com/office/powerpoint/2010/main" val="193823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448737C-8036-AED4-54CE-120AB38EC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0AF4A897-33F5-265C-FC5D-CB47FFA7D4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ABA4ECE2-AE6B-4E94-5BEA-3D502123766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des valeurs aberrantes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fr-FR" sz="1400" dirty="0">
                <a:solidFill>
                  <a:schemeClr val="tx1"/>
                </a:solidFill>
              </a:rPr>
              <a:t>Avec le Z score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2C69D3BD-E7C7-F1B9-3FED-32CFD616F50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030C2201-44EB-0FD2-3170-11DB714A1D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F2A0CC-675A-10F6-C173-E263065D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EFFC41-E892-EBB0-6D35-25BE1FA330D0}"/>
              </a:ext>
            </a:extLst>
          </p:cNvPr>
          <p:cNvSpPr txBox="1"/>
          <p:nvPr/>
        </p:nvSpPr>
        <p:spPr>
          <a:xfrm>
            <a:off x="389008" y="4064227"/>
            <a:ext cx="3763139" cy="91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 articles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1,58% des articles sont des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sont en fait des produits dont le prix est cher: Champagne, Whisky, Grands crus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E01E82-C4B0-637C-CB29-59520DD7F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63" y="2210743"/>
            <a:ext cx="2389413" cy="15852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A068FF-7EF9-2A4A-EE32-720B79292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571" y="1956537"/>
            <a:ext cx="4048084" cy="20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24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64CB6B1F-CE6E-B1F3-311F-441A1521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0436DD77-EBBC-CB07-A744-9B2475734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9826D1A6-67EC-0E24-FE3E-5AA890C9B9E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des valeurs aberrantes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400" dirty="0">
                <a:solidFill>
                  <a:schemeClr val="tx1"/>
                </a:solidFill>
              </a:rPr>
              <a:t>Avec l’intervalle interquartile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E2EDA718-3089-D835-B920-4A3AB2B5E67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C511B0A8-9395-C4B1-1048-F5D37177D3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A5A274C-BC2A-8077-A36E-DDBD6D70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AA33DEF-95A7-1701-A5FA-6D7066456D04}"/>
              </a:ext>
            </a:extLst>
          </p:cNvPr>
          <p:cNvSpPr txBox="1"/>
          <p:nvPr/>
        </p:nvSpPr>
        <p:spPr>
          <a:xfrm>
            <a:off x="389008" y="3295530"/>
            <a:ext cx="253682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articles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3,76% des articles sont des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 avec la méthode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Z_score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on constate que ces </a:t>
            </a:r>
            <a:r>
              <a:rPr lang="fr-FR" sz="1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sont de grands crus, cognac, champagne avec des prix élevés.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FBFB08-5875-C76B-0555-67262093E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655" y="1237724"/>
            <a:ext cx="3012948" cy="36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dirty="0"/>
              <a:t>Contexte du projet</a:t>
            </a:r>
            <a:endParaRPr dirty="0"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-FR" dirty="0"/>
              <a:t>Le Projet « </a:t>
            </a:r>
            <a:r>
              <a:rPr lang="fr-FR" dirty="0" err="1"/>
              <a:t>Bottleneck</a:t>
            </a:r>
            <a:r>
              <a:rPr lang="fr-FR" dirty="0"/>
              <a:t> »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400" dirty="0"/>
              <a:t>L’objectif de ce projet est de rapprocher les données issues de l’ERP et celles du site Web afin de réaliser des analyses.</a:t>
            </a: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400" dirty="0"/>
              <a:t>Pour ce faire, il est nécessaire dans un premier temps de nettoyer les données de chacun des deux fichiers et les fusionner.</a:t>
            </a:r>
          </a:p>
          <a:p>
            <a:pPr marL="1143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400" dirty="0"/>
              <a:t>Une fois la fusion effectuée, le </a:t>
            </a:r>
            <a:r>
              <a:rPr lang="fr-FR" sz="1400" dirty="0" err="1"/>
              <a:t>dataframe</a:t>
            </a:r>
            <a:r>
              <a:rPr lang="fr-FR" sz="1400" dirty="0"/>
              <a:t> obtenu va permettre de réaliser des analyses sur les ventes ainsi que sur la gestion des stocks.</a:t>
            </a:r>
          </a:p>
          <a:p>
            <a:pPr marL="1143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499E005-A1E4-8C87-53F5-0D0229FF33D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2905" r="22905"/>
          <a:stretch>
            <a:fillRect/>
          </a:stretch>
        </p:blipFill>
        <p:spPr/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5B02454-CC37-B827-0E52-3C1527B2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02393"/>
            <a:ext cx="767877" cy="4566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F57D06C4-AC73-34D8-6453-B88B6DEC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76AE2D17-8C32-759F-A36F-C29ED1DD1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4BDD3730-AC70-E818-F24E-3A20FC5FBE5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58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des stocks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50% des mois de stock sont compris entre 1,8 mois et 2,4 mois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75% des mois de stock sont compris entre 2,4 mois et 3,1 mois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45DB15CB-0B56-FA8C-FEC4-41425D680D5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E3C342B9-4CEE-3B9D-2589-E078C4BD4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EB612B6-3B72-7B58-B059-0D9CA315F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E2C181-A0B0-1E38-0FA4-3170FC55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668650"/>
            <a:ext cx="4165703" cy="24121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76A0BF-C84C-3AEF-4F29-6DBE54187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2" y="1958542"/>
            <a:ext cx="3916288" cy="21223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8671D80-0D14-8339-1FC5-19689E33385C}"/>
              </a:ext>
            </a:extLst>
          </p:cNvPr>
          <p:cNvSpPr txBox="1"/>
          <p:nvPr/>
        </p:nvSpPr>
        <p:spPr>
          <a:xfrm>
            <a:off x="4840678" y="4147055"/>
            <a:ext cx="458152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Moyenne des mois de stock:  2,9 mois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Médiane: 2,4 mois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Minimum: - 0,10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Maximum: 31,2 mois</a:t>
            </a:r>
          </a:p>
        </p:txBody>
      </p:sp>
    </p:spTree>
    <p:extLst>
      <p:ext uri="{BB962C8B-B14F-4D97-AF65-F5344CB8AC3E}">
        <p14:creationId xmlns:p14="http://schemas.microsoft.com/office/powerpoint/2010/main" val="27923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587E8ABE-D212-F7D2-8708-86844AC5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A8732AA3-43EA-2EF1-4E3C-2EDC4F985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637AE2D2-C17E-718D-973C-BEF7956EE2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58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des stocks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400" dirty="0">
                <a:solidFill>
                  <a:schemeClr val="tx1"/>
                </a:solidFill>
              </a:rPr>
              <a:t>Top</a:t>
            </a:r>
            <a:r>
              <a:rPr lang="fr-FR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25 des articles avec le plus de stock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anose="05000000000000000000" pitchFamily="2" charset="2"/>
              <a:buChar char="Ø"/>
            </a:pPr>
            <a:r>
              <a:rPr lang="fr-FR" sz="1100" dirty="0">
                <a:solidFill>
                  <a:schemeClr val="tx1"/>
                </a:solidFill>
              </a:rPr>
              <a:t>On constate que le Champagne est l’article qui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None/>
            </a:pPr>
            <a:r>
              <a:rPr lang="fr-FR" sz="1100" dirty="0">
                <a:solidFill>
                  <a:schemeClr val="tx1"/>
                </a:solidFill>
              </a:rPr>
              <a:t>          possède le plus de stock</a:t>
            </a:r>
            <a:r>
              <a:rPr lang="fr-FR" dirty="0">
                <a:solidFill>
                  <a:schemeClr val="tx1"/>
                </a:solidFill>
              </a:rPr>
              <a:t>	</a:t>
            </a: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392F0610-3357-27E8-81DF-8C1F224869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242C6735-89F2-AA97-8EE1-1755424618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1BE946B-43F1-8ECE-72DC-328885D7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085378-A1E1-6687-7D82-A03BE21F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547" y="1396994"/>
            <a:ext cx="2911953" cy="35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FB85DFC2-4F81-EB61-EC22-3B441FE2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ADF2A056-C95D-0D40-A1AA-6549CF974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3D2CC503-2CB0-2C92-6D17-2BB61ED00FC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de la marge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E51E6076-6946-828A-33F7-BC4C15F6B98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1C9D970A-6FEC-550A-A98A-FFB2017110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2A7DE3A-593B-5FFC-202F-D3B72ED1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CBF97E-B0A9-1B9A-F16E-DC1D57C29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795650"/>
            <a:ext cx="3968954" cy="266713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11F73D3-5C33-AEA7-F81D-6601AD4FAF7F}"/>
              </a:ext>
            </a:extLst>
          </p:cNvPr>
          <p:cNvSpPr txBox="1"/>
          <p:nvPr/>
        </p:nvSpPr>
        <p:spPr>
          <a:xfrm>
            <a:off x="4359477" y="1956737"/>
            <a:ext cx="378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Moyenne de la marge: 38,31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Médiane: 37,9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Q1: 36,13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Q3: 39,8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Min: 22,7</a:t>
            </a:r>
          </a:p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Max: 165,1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417A16-8AEC-A5A3-4B76-0E179272AD57}"/>
              </a:ext>
            </a:extLst>
          </p:cNvPr>
          <p:cNvSpPr txBox="1"/>
          <p:nvPr/>
        </p:nvSpPr>
        <p:spPr>
          <a:xfrm>
            <a:off x="3962478" y="3084436"/>
            <a:ext cx="458152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50%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la marge est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comprise entre 36,1</a:t>
            </a:r>
            <a:r>
              <a:rPr lang="fr-FR" sz="14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39,8</a:t>
            </a:r>
            <a:r>
              <a:rPr lang="fr-FR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75% de la marge est comprise entre 22,7</a:t>
            </a:r>
            <a:r>
              <a:rPr lang="fr-FR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 39,8</a:t>
            </a:r>
            <a:r>
              <a:rPr lang="fr-FR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622702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B708EB31-5840-FC9C-A640-2C6FAB735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97A4AEE9-B9ED-AA2F-1DD9-14C92216D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43F347F9-0448-FAB7-7A1B-D36C3D55E03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 du taux de marge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DDE560D8-3FD4-408E-4682-1CFCAA32B57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1645F769-6ACB-6BEC-5645-E856753C68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43893EA-C4B0-08A6-F10E-E2537570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A5395A0-52D1-48DF-E854-342BC50DC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759431"/>
            <a:ext cx="4416589" cy="25935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DC6314-79A4-664C-8E00-5C38CF5121CA}"/>
              </a:ext>
            </a:extLst>
          </p:cNvPr>
          <p:cNvSpPr txBox="1"/>
          <p:nvPr/>
        </p:nvSpPr>
        <p:spPr>
          <a:xfrm>
            <a:off x="4978400" y="2184400"/>
            <a:ext cx="2527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Taux de marge plus important sur les alcools forts: Gin, Whisky, Cognac</a:t>
            </a:r>
          </a:p>
        </p:txBody>
      </p:sp>
    </p:spTree>
    <p:extLst>
      <p:ext uri="{BB962C8B-B14F-4D97-AF65-F5344CB8AC3E}">
        <p14:creationId xmlns:p14="http://schemas.microsoft.com/office/powerpoint/2010/main" val="407089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551CC799-F8BD-43B7-88CC-205F7E57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0BC9F59A-17F9-669D-DD6B-7717D6340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Analyse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BBC5BC1D-4AD9-FDB7-F253-F5A2329D1A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37F2D046-81ED-5672-A7C4-8ED629EC45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982EDB36-4137-C621-F148-8962A3D94B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528362-D37F-B335-C17F-FED1DDC3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D19F7FE-C64F-7F64-55A9-D25FAA01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41" y="1196341"/>
            <a:ext cx="3387040" cy="296298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FB40191-7CBA-0031-9C74-D8E9A506E0F2}"/>
              </a:ext>
            </a:extLst>
          </p:cNvPr>
          <p:cNvSpPr txBox="1"/>
          <p:nvPr/>
        </p:nvSpPr>
        <p:spPr>
          <a:xfrm>
            <a:off x="4572000" y="1892300"/>
            <a:ext cx="3167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Plus on a de quantités en stock, plus on a de ventes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Plus un prix est élevé, moins on a de ventes</a:t>
            </a:r>
          </a:p>
        </p:txBody>
      </p:sp>
    </p:spTree>
    <p:extLst>
      <p:ext uri="{BB962C8B-B14F-4D97-AF65-F5344CB8AC3E}">
        <p14:creationId xmlns:p14="http://schemas.microsoft.com/office/powerpoint/2010/main" val="156535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D34D8B15-7F69-635C-E568-B8468330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DBB1984E-8AA6-465C-AFE1-FA46728D0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Conclusions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6FD935F0-7E5B-82B1-2805-C715E281B88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5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Nettoyage: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Fichier Web: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Colonnes non utilisées</a:t>
            </a:r>
          </a:p>
          <a:p>
            <a:pPr lvl="0"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Doublons pour les produits</a:t>
            </a:r>
          </a:p>
          <a:p>
            <a:pPr lvl="0"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Erreurs lexicales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Fichier ERP: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Incohérences entre la quantité en stock et le statut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 </a:t>
            </a:r>
            <a:r>
              <a:rPr lang="fr-FR" sz="32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quantity</a:t>
            </a: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prix négatifs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Fichier Liaison:</a:t>
            </a:r>
          </a:p>
          <a:p>
            <a:pPr lvl="0"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endParaRPr lang="fr-FR" sz="32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Valeurs nulles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fr-FR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5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Analyse: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Chiffre d’affaires de 143 680,10 e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50% des prix sont compris entre 14,50 et 42 euros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433 articles représentent 80% des ventes soit 52,48% des articles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Marge moyenne: 38,31%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Taux de marge plus important sur les alcools forts: Gin, Whisky, Cognac</a:t>
            </a:r>
          </a:p>
          <a:p>
            <a:pPr indent="-45720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sz="3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3 articles n’ont aucune vente alors qu’ils sont en stock (stocks de 13, 145 et 97)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fr-FR" sz="3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Ø"/>
            </a:pPr>
            <a:endParaRPr lang="fr-FR" sz="1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70B38528-F050-F753-06F2-457F8407E5D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FB4F6E79-E9C4-28F3-5E81-2838AFBB7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805DDE-5C36-D0F9-0042-7DE7021B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15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90523" y="23932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Analyse exploratoire des données</a:t>
            </a:r>
            <a:endParaRPr b="0" dirty="0"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Montserrat"/>
              <a:buChar char="●"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  <a:sym typeface="Montserrat"/>
              </a:rPr>
              <a:t>Ressources</a:t>
            </a:r>
            <a:r>
              <a:rPr lang="fr-FR" dirty="0">
                <a:sym typeface="Montserrat"/>
              </a:rPr>
              <a:t>:</a:t>
            </a:r>
          </a:p>
          <a:p>
            <a:pPr marL="114300" indent="0">
              <a:buClr>
                <a:srgbClr val="999999"/>
              </a:buClr>
              <a:buNone/>
            </a:pPr>
            <a:r>
              <a:rPr lang="fr-FR" dirty="0" err="1">
                <a:sym typeface="Montserrat"/>
              </a:rPr>
              <a:t>df_erp</a:t>
            </a:r>
            <a:r>
              <a:rPr lang="fr-FR" dirty="0">
                <a:sym typeface="Montserrat"/>
              </a:rPr>
              <a:t>: données venant de l’ERP, 825 lignes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dirty="0" err="1">
                <a:sym typeface="Montserrat"/>
              </a:rPr>
              <a:t>df_web</a:t>
            </a:r>
            <a:r>
              <a:rPr lang="fr-FR" dirty="0">
                <a:sym typeface="Montserrat"/>
              </a:rPr>
              <a:t> : données venant du CMS, 1513 lignes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r>
              <a:rPr lang="fr-FR" dirty="0" err="1">
                <a:sym typeface="Montserrat"/>
              </a:rPr>
              <a:t>df_liaison</a:t>
            </a:r>
            <a:r>
              <a:rPr lang="fr-FR" dirty="0">
                <a:sym typeface="Montserrat"/>
              </a:rPr>
              <a:t>: table de liaison, 825 lignes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endParaRPr lang="fr-FR" sz="1400" dirty="0">
              <a:sym typeface="Montserrat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None/>
            </a:pPr>
            <a:endParaRPr lang="fr-FR" sz="1400" dirty="0">
              <a:sym typeface="Montserrat"/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3650B8-CD0E-30D5-3374-3487DAA5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8" y="4583867"/>
            <a:ext cx="768163" cy="457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ERP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B554793-B97A-6649-F58F-42C533D4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61DA485-A202-C792-FC7A-36790F70A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" y="2066872"/>
            <a:ext cx="1709915" cy="11480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69145D0-F523-95CD-95CE-BCFA3CF1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80" y="2135365"/>
            <a:ext cx="3218026" cy="1079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E90C86A3-472D-BCC5-A665-EC17300E6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62B49DC1-711B-BAB9-E1FB-C9F5F60DB2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A7C03D49-757C-9C4F-9F91-2C67E5E1D9D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3897" y="95003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ERP</a:t>
            </a:r>
          </a:p>
          <a:p>
            <a:pPr marL="0" indent="0">
              <a:spcBef>
                <a:spcPts val="0"/>
              </a:spcBef>
              <a:buClr>
                <a:srgbClr val="FFC000"/>
              </a:buClr>
              <a:buNone/>
            </a:pPr>
            <a:endParaRPr lang="fr-FR" dirty="0"/>
          </a:p>
          <a:p>
            <a:pPr marL="0" indent="0">
              <a:spcBef>
                <a:spcPts val="0"/>
              </a:spcBef>
              <a:buClr>
                <a:srgbClr val="FFC000"/>
              </a:buClr>
              <a:buNone/>
            </a:pPr>
            <a:r>
              <a:rPr lang="fr-FR" sz="1200" b="1" dirty="0"/>
              <a:t>Aucun doublon	</a:t>
            </a:r>
            <a:r>
              <a:rPr lang="fr-FR" sz="1200" dirty="0"/>
              <a:t>		</a:t>
            </a:r>
            <a:r>
              <a:rPr lang="fr-FR" sz="1200" b="1" dirty="0"/>
              <a:t>Erreur 1: Incohérence entre le </a:t>
            </a:r>
            <a:r>
              <a:rPr lang="fr-FR" sz="1200" b="1" dirty="0" err="1"/>
              <a:t>stock_quantity</a:t>
            </a:r>
            <a:r>
              <a:rPr lang="fr-FR" sz="1200" b="1" dirty="0"/>
              <a:t> et le </a:t>
            </a:r>
            <a:r>
              <a:rPr lang="fr-FR" sz="1200" b="1" dirty="0" err="1"/>
              <a:t>stock_status</a:t>
            </a:r>
            <a:r>
              <a:rPr lang="fr-FR" sz="1200" dirty="0"/>
              <a:t>		</a:t>
            </a: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r>
              <a:rPr lang="fr-FR" sz="1200" dirty="0"/>
              <a:t>Correction de l’erreur 1</a:t>
            </a:r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r>
              <a:rPr lang="fr-FR" sz="1200" b="1" dirty="0"/>
              <a:t>Correction:</a:t>
            </a:r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b="1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r>
              <a:rPr lang="fr-FR" sz="1200" b="1" dirty="0"/>
              <a:t>Erreurs 2 &amp; 3: </a:t>
            </a:r>
            <a:r>
              <a:rPr lang="fr-FR" sz="1200" b="1" dirty="0" err="1"/>
              <a:t>stock_quantity</a:t>
            </a:r>
            <a:r>
              <a:rPr lang="fr-FR" sz="1200" b="1" dirty="0"/>
              <a:t> négatif et prix négatif</a:t>
            </a:r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  <a:p>
            <a:pPr marL="2743200" lvl="6" indent="0">
              <a:spcBef>
                <a:spcPts val="0"/>
              </a:spcBef>
              <a:buSzPts val="1800"/>
              <a:buNone/>
            </a:pPr>
            <a:r>
              <a:rPr lang="fr-FR" sz="1200" b="1" dirty="0"/>
              <a:t>Aucune correction sur ces 2 erreurs: erreurs de saisie</a:t>
            </a:r>
          </a:p>
          <a:p>
            <a:pPr marL="2743200" lvl="6" indent="0">
              <a:spcBef>
                <a:spcPts val="0"/>
              </a:spcBef>
              <a:buSzPts val="1800"/>
              <a:buNone/>
            </a:pPr>
            <a:endParaRPr lang="fr-FR" sz="1200"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6B4495BC-60CE-EDDB-66C6-721EC94CEF3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A1076A5A-FBEB-4F3A-3863-D861E37343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F02F87A-69DE-8D57-D917-1DDD48E5E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E5F6D87-A675-5D95-21F0-46FD2A84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97" y="1587150"/>
            <a:ext cx="2205637" cy="4004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D4628D-3757-B1C1-3E52-CA1364EEF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551" y="1670749"/>
            <a:ext cx="2914020" cy="4004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525BE9-E0E7-BF6C-7B34-3B96D1488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103" y="2367017"/>
            <a:ext cx="3047794" cy="4974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C4B20A7-37D8-FF56-DA9D-5BF8C9043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989" y="3037541"/>
            <a:ext cx="3084022" cy="3107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99E466C-2C76-E3D0-E4E1-14EC775F7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103" y="3403708"/>
            <a:ext cx="2460565" cy="37965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6DC7BAB-529F-8121-E1A5-EB58060AC2B7}"/>
              </a:ext>
            </a:extLst>
          </p:cNvPr>
          <p:cNvSpPr txBox="1"/>
          <p:nvPr/>
        </p:nvSpPr>
        <p:spPr>
          <a:xfrm>
            <a:off x="191170" y="2130235"/>
            <a:ext cx="2542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Prix de vente inférieur au prix d’achat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D5E3C2-D2D4-4F5C-00D1-ADF13F9CF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97" y="2400510"/>
            <a:ext cx="2542736" cy="12336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171A8CD-FBB9-7E88-D7AE-44021251EA6A}"/>
              </a:ext>
            </a:extLst>
          </p:cNvPr>
          <p:cNvSpPr txBox="1"/>
          <p:nvPr/>
        </p:nvSpPr>
        <p:spPr>
          <a:xfrm>
            <a:off x="253897" y="3707764"/>
            <a:ext cx="25427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articles:</a:t>
            </a:r>
          </a:p>
          <a:p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de ces articles ont des prix négatifs (erreur de saisie ?)</a:t>
            </a:r>
          </a:p>
          <a:p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Pour les autres voir avec le métier si cela est normal</a:t>
            </a:r>
          </a:p>
        </p:txBody>
      </p:sp>
    </p:spTree>
    <p:extLst>
      <p:ext uri="{BB962C8B-B14F-4D97-AF65-F5344CB8AC3E}">
        <p14:creationId xmlns:p14="http://schemas.microsoft.com/office/powerpoint/2010/main" val="27747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4DFBBE9-9000-F38D-1C54-6287E4F9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DA74AEE9-76C4-6AEA-C655-76B6B653A7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-FR" b="0" dirty="0"/>
              <a:t>Nettoyage des données</a:t>
            </a:r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B898A9F5-7493-5373-8E2C-E8BCAA249F2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Web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On peut déjà constater des valeurs nulles, beaucoup de 0, des dates au format </a:t>
            </a:r>
            <a:r>
              <a:rPr lang="fr-FR" sz="1200" dirty="0" err="1"/>
              <a:t>datetime</a:t>
            </a:r>
            <a:r>
              <a:rPr lang="fr-FR" sz="1200" dirty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895A5687-5EC0-4D54-01AC-258E3A7A198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E2928CCC-01DC-3301-6146-1C092F8CF0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06B0CD-90D0-4474-D2C3-115C213B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72A4B4A-97EE-9FD5-EBCE-8DC29C07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8" y="1786166"/>
            <a:ext cx="1981306" cy="23915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12AA0-83AE-EF04-6776-DB4815113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015" y="1626147"/>
            <a:ext cx="4706085" cy="24456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C6EBB5-C320-81BE-B0C6-AC7C4D483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9" y="1626148"/>
            <a:ext cx="1884292" cy="1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7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56521235-6786-35D3-C094-5B1691429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67A33AD3-6773-89ED-82CC-8495F9B2F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8EE7BEA0-434A-1FC0-8B93-A283599795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Web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Erreur 1 : Certaines colonnes n’ont pas de valeurs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Suppression de ces colonnes: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Suppression des colonnes inutiles: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D6835B13-DF75-4A09-B73E-022EC0540D3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02E55998-B2A4-2027-709B-90E1CA4DD9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6500A68-DAEC-AB16-AFBB-900FA299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485060C-1B23-845F-32B1-572A0EBF8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8" y="2035163"/>
            <a:ext cx="3626036" cy="4635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E73D53-ECC4-C4BF-E22A-1D3566C6E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683" y="1957615"/>
            <a:ext cx="2290099" cy="2366736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32E0664-D791-0407-6F83-F7FA5195B66D}"/>
              </a:ext>
            </a:extLst>
          </p:cNvPr>
          <p:cNvSpPr/>
          <p:nvPr/>
        </p:nvSpPr>
        <p:spPr>
          <a:xfrm>
            <a:off x="4199683" y="2571750"/>
            <a:ext cx="994617" cy="79304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2B0832B-B39D-73CB-BAC6-72A48C810AA3}"/>
              </a:ext>
            </a:extLst>
          </p:cNvPr>
          <p:cNvSpPr/>
          <p:nvPr/>
        </p:nvSpPr>
        <p:spPr>
          <a:xfrm>
            <a:off x="4191324" y="2868452"/>
            <a:ext cx="994617" cy="79304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503D6C6-191A-AFEE-4C39-7AA21D3C4FA1}"/>
              </a:ext>
            </a:extLst>
          </p:cNvPr>
          <p:cNvSpPr/>
          <p:nvPr/>
        </p:nvSpPr>
        <p:spPr>
          <a:xfrm>
            <a:off x="4187306" y="3403283"/>
            <a:ext cx="994617" cy="79304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2DBD895-2DF1-BD41-0826-23A17818BE9C}"/>
              </a:ext>
            </a:extLst>
          </p:cNvPr>
          <p:cNvSpPr/>
          <p:nvPr/>
        </p:nvSpPr>
        <p:spPr>
          <a:xfrm>
            <a:off x="4187305" y="3702772"/>
            <a:ext cx="994617" cy="79304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D9763D1-B6DB-C3A3-15DE-16BF42D82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8" y="2994317"/>
            <a:ext cx="3626036" cy="180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611A19-36D4-74C3-7CE7-4254CB694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70" y="3632431"/>
            <a:ext cx="3504080" cy="4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8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A767D143-B8A4-42F7-EE2F-A7EC47D0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0A600CAC-03F3-78D9-57C7-7152E4CCF0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18AA065E-48F2-3E4F-6223-F63323E9447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Web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Erreur 2 : Erreurs lexicales dans les </a:t>
            </a:r>
            <a:r>
              <a:rPr lang="fr-FR" sz="1200" dirty="0" err="1"/>
              <a:t>sku</a:t>
            </a:r>
            <a:r>
              <a:rPr lang="fr-FR" sz="1200" dirty="0"/>
              <a:t>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Aucune correction , pas de possibilité de connaître ces </a:t>
            </a:r>
            <a:r>
              <a:rPr lang="fr-FR" sz="1200" dirty="0" err="1"/>
              <a:t>sku</a:t>
            </a: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Représente 171 lignes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0328D09C-FACD-CF10-4EE8-879F0CD17E9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86C5B187-7B87-9D32-E63E-A61BBFB216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D2FC23B-22E3-88D7-5062-78919134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A73E65-C877-8BE8-1DE6-344D8EA1F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08" y="2022458"/>
            <a:ext cx="4006575" cy="3841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A7B1EF6-F473-6F6A-8486-70875233B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9" y="2419511"/>
            <a:ext cx="3344792" cy="14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6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62759618-2CA5-BCD4-70A8-853F89DC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D5D7906C-12D7-54F6-40B9-E713CF371F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 dirty="0"/>
              <a:t>Nettoyage des données</a:t>
            </a:r>
            <a:endParaRPr b="0" dirty="0"/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73A1835E-9909-95A4-B27A-AECD009502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90523" y="1314450"/>
            <a:ext cx="6978592" cy="327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Fichier Web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Erreur 3 : Nan dans la colonne </a:t>
            </a:r>
            <a:r>
              <a:rPr lang="fr-FR" sz="1200" dirty="0" err="1"/>
              <a:t>sku</a:t>
            </a:r>
            <a:r>
              <a:rPr lang="fr-FR" sz="1200" dirty="0"/>
              <a:t>		Erreur 4: Doublons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On constate que chaque produit a une pièce jointe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				On corrige en ne conservant que les </a:t>
            </a:r>
            <a:r>
              <a:rPr lang="fr-FR" sz="1200" dirty="0" err="1"/>
              <a:t>post_type</a:t>
            </a:r>
            <a:r>
              <a:rPr lang="fr-FR" sz="1200" dirty="0"/>
              <a:t> 				</a:t>
            </a:r>
            <a:r>
              <a:rPr lang="fr-FR" sz="1200" dirty="0" err="1"/>
              <a:t>product</a:t>
            </a: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200" dirty="0"/>
              <a:t>Suppression des lignes sans SKU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A6E14"/>
              </a:buClr>
              <a:buSzPts val="1800"/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60988435-BEE4-5B04-D430-DF522643861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>
            <a:extLst>
              <a:ext uri="{FF2B5EF4-FFF2-40B4-BE49-F238E27FC236}">
                <a16:creationId xmlns:a16="http://schemas.microsoft.com/office/drawing/2014/main" id="{CD5219FA-734A-0651-5B76-56604B8598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fr" sz="900" b="0" i="0" u="none" strike="noStrike" kern="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667B4C-2B37-6292-8CF1-2841D682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37" y="4583867"/>
            <a:ext cx="768163" cy="4572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1A6666-3C4B-1A8B-7970-1B85C703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61" y="1962131"/>
            <a:ext cx="2673448" cy="4957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059B4F-2840-3977-388B-B50F9F81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1" y="2571750"/>
            <a:ext cx="2757884" cy="10922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F60A04-D016-013E-F53B-617D49A1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61" y="3667147"/>
            <a:ext cx="800089" cy="1344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E95236E-EC3C-02C8-4A6A-69993BA92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08" y="4098264"/>
            <a:ext cx="3858668" cy="39595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DB28B2D-F08F-7E85-3C9B-FADD90350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730" y="1962131"/>
            <a:ext cx="4180453" cy="67062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6FE5533-5707-1037-562B-D63330469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9952" y="3280434"/>
            <a:ext cx="2994481" cy="14670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FA32DB-C4D1-7C15-7607-B8D9984E8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943" y="3533116"/>
            <a:ext cx="3941533" cy="5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809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19623</TotalTime>
  <Words>1392</Words>
  <Application>Microsoft Office PowerPoint</Application>
  <PresentationFormat>Affichage à l'écran (16:9)</PresentationFormat>
  <Paragraphs>928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Calibri</vt:lpstr>
      <vt:lpstr>Arial</vt:lpstr>
      <vt:lpstr>Montserrat</vt:lpstr>
      <vt:lpstr>Wingdings</vt:lpstr>
      <vt:lpstr>Arial Black</vt:lpstr>
      <vt:lpstr>Simple Light</vt:lpstr>
      <vt:lpstr>Thème Office</vt:lpstr>
      <vt:lpstr>Optimisez la gestion des données d’une boutique avec R ou Python</vt:lpstr>
      <vt:lpstr>Contexte du projet</vt:lpstr>
      <vt:lpstr>Analyse exploratoire des données</vt:lpstr>
      <vt:lpstr>Nettoyage des données</vt:lpstr>
      <vt:lpstr>Nettoyage des données</vt:lpstr>
      <vt:lpstr>Nettoyage des données</vt:lpstr>
      <vt:lpstr>Nettoyage des données</vt:lpstr>
      <vt:lpstr>Nettoyage des données</vt:lpstr>
      <vt:lpstr>Nettoyage des données</vt:lpstr>
      <vt:lpstr>Nettoyage des données</vt:lpstr>
      <vt:lpstr>Rapprochement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Analyse des données</vt:lpstr>
      <vt:lpstr>Conclusions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Elodie Blondeau</dc:creator>
  <cp:lastModifiedBy>Elodie Blondeau</cp:lastModifiedBy>
  <cp:revision>92</cp:revision>
  <dcterms:modified xsi:type="dcterms:W3CDTF">2024-11-29T14:45:20Z</dcterms:modified>
</cp:coreProperties>
</file>